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 id="875" r:id="rId18"/>
    <p:sldId id="876" r:id="rId19"/>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冲刺训练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used to receiving Linda’s love notes and always put them up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one day I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 there was no one for Linda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that time, my eyes filled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husband asked me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wrong</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pointed at the notes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Though I said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knew exactly what I was trying to tell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300346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024438" algn="l"/>
                <a:tab pos="753268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everything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nothing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something</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60753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考查代词辨析。句意：虽然我什么也没说，但他准确地知道我想告诉他什么。</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everything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每件事；</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nothing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没有事；</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something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某事。根据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knew exactly what I was trying to tell him</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可知，作者对丈夫什么都没说。故选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3473" y="311078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4194638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72205"/>
            <a:ext cx="11485848" cy="258532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Weeks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could see the notes for Linda on the fridge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return, she wrote more notes to show her love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later                B</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before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ago</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3201357"/>
            <a:ext cx="115670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考查副词辨析。句意：几周后，我在冰箱上看到了给琳达的便条。</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later</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后来；</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before</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以前；</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ago</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以前。根据</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one day I ... found there was no one for Linda.</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可知，几周后作者看到了给琳达的便条。故选</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1135280" y="2580904"/>
            <a:ext cx="518091" cy="646331"/>
          </a:xfrm>
          <a:prstGeom prst="rect">
            <a:avLst/>
          </a:prstGeom>
        </p:spPr>
        <p:txBody>
          <a:bodyPr wrap="none">
            <a:spAutoFit/>
          </a:bodyPr>
          <a:lstStyle/>
          <a:p>
            <a:r>
              <a:rPr lang="en-US" altLang="zh-CN" sz="3600"/>
              <a:t>A</a:t>
            </a:r>
            <a:endParaRPr lang="zh-CN" altLang="en-US"/>
          </a:p>
        </p:txBody>
      </p:sp>
    </p:spTree>
    <p:extLst>
      <p:ext uri="{BB962C8B-B14F-4D97-AF65-F5344CB8AC3E}">
        <p14:creationId xmlns:p14="http://schemas.microsoft.com/office/powerpoint/2010/main" val="2532407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Linda has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has her own family and children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some things about her have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changed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845050" algn="l"/>
                <a:tab pos="7805738" algn="l"/>
              </a:tabLst>
            </a:pP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40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made up	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given up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grown </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up</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4"/>
          <p:cNvSpPr txBox="1">
            <a:spLocks/>
          </p:cNvSpPr>
          <p:nvPr/>
        </p:nvSpPr>
        <p:spPr bwMode="auto">
          <a:xfrm>
            <a:off x="360854" y="2430315"/>
            <a:ext cx="11422984"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考查动词短语辨析。句意：琳达已经长大了。她有自己的家庭和孩子。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make up</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编造；</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give up</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放弃；</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 up</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长大。根据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has her own family and children.</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可知，琳达已经长大了。故选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43049" y="1977588"/>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
        <p:nvSpPr>
          <p:cNvPr id="5" name="内容占位符 1"/>
          <p:cNvSpPr txBox="1">
            <a:spLocks/>
          </p:cNvSpPr>
          <p:nvPr/>
        </p:nvSpPr>
        <p:spPr bwMode="auto">
          <a:xfrm>
            <a:off x="360854" y="4058218"/>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806950" algn="l"/>
                <a:tab pos="78057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often</a:t>
            </a:r>
          </a:p>
        </p:txBody>
      </p:sp>
      <p:sp>
        <p:nvSpPr>
          <p:cNvPr id="6" name="内容占位符 4"/>
          <p:cNvSpPr txBox="1">
            <a:spLocks/>
          </p:cNvSpPr>
          <p:nvPr/>
        </p:nvSpPr>
        <p:spPr bwMode="auto">
          <a:xfrm>
            <a:off x="360854" y="463769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考查副词辨析。句意：但是关于她的一些事情从未改变。</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always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总是；</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never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often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经常。根据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afternoon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got another love note ... her.</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可知，一些事情从来没有改变。故选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62900" y="4146684"/>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2309088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afternoon, I got another love note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for always being there for me, Mum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have you as family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reminded me of all her love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the warmest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world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1681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from</a:t>
            </a:r>
          </a:p>
        </p:txBody>
      </p:sp>
      <p:sp>
        <p:nvSpPr>
          <p:cNvPr id="4" name="内容占位符 4"/>
          <p:cNvSpPr txBox="1">
            <a:spLocks/>
          </p:cNvSpPr>
          <p:nvPr/>
        </p:nvSpPr>
        <p:spPr bwMode="auto">
          <a:xfrm>
            <a:off x="360854" y="296265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考查介词辨析。句意：一天下午，我又收到了她的一张爱心便条。</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里；</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from</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从。根据空前</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 got another love note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可知，作者从女儿琳达那里收到了便条。故选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2327" y="2524136"/>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3985883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afternoon, I got another love note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for always being there for me, Mum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have you as family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reminded me of all her love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the warmest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world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451390"/>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unhappy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lonely</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3089765"/>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考查形容词辨析。句意：我很高兴有你这样的家人。</a:t>
            </a:r>
            <a:r>
              <a:rPr lang="en-US"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happy</a:t>
            </a:r>
            <a:r>
              <a:rPr lang="zh-CN"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高兴的；</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unhappy</a:t>
            </a:r>
          </a:p>
          <a:p>
            <a:pPr>
              <a:spcAft>
                <a:spcPts val="0"/>
              </a:spcAft>
            </a:pP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be</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happy</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高兴做某事。</a:t>
            </a:r>
            <a:r>
              <a:rPr lang="zh-CN"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60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不</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高兴的；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lonely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孤</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单</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Thanks for always being there for me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可知，琳达很高兴有妈妈这样的家人。故选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72327" y="2577563"/>
            <a:ext cx="407484" cy="461665"/>
          </a:xfrm>
          <a:prstGeom prst="rect">
            <a:avLst/>
          </a:prstGeom>
        </p:spPr>
        <p:txBody>
          <a:bodyPr wrap="none">
            <a:spAutoFit/>
          </a:bodyPr>
          <a:lstStyle/>
          <a:p>
            <a:r>
              <a:rPr lang="en-US" altLang="zh-CN" sz="2400"/>
              <a:t>A</a:t>
            </a:r>
            <a:endParaRPr lang="zh-CN" altLang="en-US" sz="1800"/>
          </a:p>
        </p:txBody>
      </p:sp>
      <p:pic>
        <p:nvPicPr>
          <p:cNvPr id="9" name="箭头右.eps" descr="id:2147490187;FounderCES"/>
          <p:cNvPicPr/>
          <p:nvPr/>
        </p:nvPicPr>
        <p:blipFill>
          <a:blip r:embed="rId2"/>
          <a:stretch>
            <a:fillRect/>
          </a:stretch>
        </p:blipFill>
        <p:spPr>
          <a:xfrm rot="21396506" flipH="1">
            <a:off x="9000404" y="3750408"/>
            <a:ext cx="471805" cy="263193"/>
          </a:xfrm>
          <a:prstGeom prst="rect">
            <a:avLst/>
          </a:prstGeom>
        </p:spPr>
      </p:pic>
    </p:spTree>
    <p:extLst>
      <p:ext uri="{BB962C8B-B14F-4D97-AF65-F5344CB8AC3E}">
        <p14:creationId xmlns:p14="http://schemas.microsoft.com/office/powerpoint/2010/main" val="230999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afternoon, I got another love note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for always being there for me, Mum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have you as family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reminded me of all her love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the warmest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world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63951"/>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57200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notes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lessons</a:t>
            </a:r>
          </a:p>
        </p:txBody>
      </p:sp>
      <p:sp>
        <p:nvSpPr>
          <p:cNvPr id="4" name="内容占位符 4"/>
          <p:cNvSpPr txBox="1">
            <a:spLocks/>
          </p:cNvSpPr>
          <p:nvPr/>
        </p:nvSpPr>
        <p:spPr bwMode="auto">
          <a:xfrm>
            <a:off x="360854" y="3021825"/>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考查名词辨析。句意：这让我想起了她所有的爱心便条。</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book</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书；</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note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便条；</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lesson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课程。根据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One afternoon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got another love note ... her.</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可知，作者想起了女儿琳达所有的爱心便条。故选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1754" y="254299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420459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afternoon, I got another love note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Thanks for always being there for me, Mum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am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have you as family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reminded me of all her love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are the warmest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the world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3682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203825"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gifts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fridges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games</a:t>
            </a:r>
          </a:p>
        </p:txBody>
      </p:sp>
      <p:sp>
        <p:nvSpPr>
          <p:cNvPr id="4" name="内容占位符 4"/>
          <p:cNvSpPr txBox="1">
            <a:spLocks/>
          </p:cNvSpPr>
          <p:nvPr/>
        </p:nvSpPr>
        <p:spPr bwMode="auto">
          <a:xfrm>
            <a:off x="360854" y="305032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考查名词辨析。句意：它们是世界上最温暖的礼物。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gift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礼物；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fridge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冰箱；</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game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游戏。根据第一段中的</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always writes love notes as gifts to warm</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可知，作者认为这些爱心便条是最温暖的礼物。故选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3473" y="2534717"/>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116967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0094"/>
            <a:ext cx="11485848" cy="3729771"/>
          </a:xfrm>
          <a:prstGeom prst="rect">
            <a:avLst/>
          </a:prstGeom>
        </p:spPr>
      </p:pic>
      <p:sp>
        <p:nvSpPr>
          <p:cNvPr id="2" name="内容占位符 1"/>
          <p:cNvSpPr>
            <a:spLocks noGrp="1"/>
          </p:cNvSpPr>
          <p:nvPr>
            <p:ph idx="1"/>
          </p:nvPr>
        </p:nvSpPr>
        <p:spPr>
          <a:xfrm>
            <a:off x="360854" y="764704"/>
            <a:ext cx="11485848" cy="3865161"/>
          </a:xfrm>
        </p:spPr>
        <p:txBody>
          <a:bodyPr/>
          <a:lstStyle/>
          <a:p>
            <a:pPr hangingPunct="0">
              <a:lnSpc>
                <a:spcPct val="100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She wrote a note to tell him he was the best player in the world although he didn’t win the game.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她</a:t>
            </a:r>
            <a:r>
              <a:rPr lang="zh-CN" altLang="zh-CN">
                <a:latin typeface="Times New Roman" panose="02020603050405020304" pitchFamily="18" charset="0"/>
                <a:ea typeface="楷体" panose="02010609060101010101" pitchFamily="49" charset="-122"/>
                <a:cs typeface="Times New Roman" panose="02020603050405020304" pitchFamily="18" charset="0"/>
              </a:rPr>
              <a:t>写了一张纸条告诉他</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他是世界上最好的球员</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尽管他没有赢得比赛。</a:t>
            </a:r>
            <a:endParaRPr lang="zh-CN" altLang="en-US"/>
          </a:p>
        </p:txBody>
      </p:sp>
      <p:pic>
        <p:nvPicPr>
          <p:cNvPr id="3" name="译文.eps" descr="id:2147487336;FounderCES"/>
          <p:cNvPicPr/>
          <p:nvPr/>
        </p:nvPicPr>
        <p:blipFill>
          <a:blip r:embed="rId3"/>
          <a:stretch>
            <a:fillRect/>
          </a:stretch>
        </p:blipFill>
        <p:spPr>
          <a:xfrm>
            <a:off x="550590" y="3266585"/>
            <a:ext cx="1224136" cy="378439"/>
          </a:xfrm>
          <a:prstGeom prst="rect">
            <a:avLst/>
          </a:prstGeom>
        </p:spPr>
      </p:pic>
      <p:pic>
        <p:nvPicPr>
          <p:cNvPr id="8" name="图片 7"/>
          <p:cNvPicPr>
            <a:picLocks noChangeAspect="1"/>
          </p:cNvPicPr>
          <p:nvPr/>
        </p:nvPicPr>
        <p:blipFill>
          <a:blip r:embed="rId4"/>
          <a:stretch>
            <a:fillRect/>
          </a:stretch>
        </p:blipFill>
        <p:spPr>
          <a:xfrm>
            <a:off x="364633" y="826412"/>
            <a:ext cx="2850254" cy="553993"/>
          </a:xfrm>
          <a:prstGeom prst="rect">
            <a:avLst/>
          </a:prstGeom>
        </p:spPr>
      </p:pic>
    </p:spTree>
    <p:extLst>
      <p:ext uri="{BB962C8B-B14F-4D97-AF65-F5344CB8AC3E}">
        <p14:creationId xmlns:p14="http://schemas.microsoft.com/office/powerpoint/2010/main" val="20282662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485848" cy="3146695"/>
          </a:xfrm>
          <a:prstGeom prst="rect">
            <a:avLst/>
          </a:prstGeom>
        </p:spPr>
      </p:pic>
      <p:pic>
        <p:nvPicPr>
          <p:cNvPr id="4" name="分析.eps" descr="id:2147487343;FounderCES"/>
          <p:cNvPicPr/>
          <p:nvPr/>
        </p:nvPicPr>
        <p:blipFill>
          <a:blip r:embed="rId3"/>
          <a:stretch>
            <a:fillRect/>
          </a:stretch>
        </p:blipFill>
        <p:spPr>
          <a:xfrm>
            <a:off x="498522" y="1124744"/>
            <a:ext cx="1250325" cy="386536"/>
          </a:xfrm>
          <a:prstGeom prst="rect">
            <a:avLst/>
          </a:prstGeom>
        </p:spPr>
      </p:pic>
      <p:sp>
        <p:nvSpPr>
          <p:cNvPr id="7" name="内容占位符 1"/>
          <p:cNvSpPr txBox="1">
            <a:spLocks/>
          </p:cNvSpPr>
          <p:nvPr/>
        </p:nvSpPr>
        <p:spPr bwMode="auto">
          <a:xfrm>
            <a:off x="360854" y="807634"/>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句</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是</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主</a:t>
            </a: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从复</a:t>
            </a:r>
            <a:r>
              <a:rPr lang="zh-CN" altLang="zh-CN">
                <a:latin typeface="Times New Roman" panose="02020603050405020304" pitchFamily="18" charset="0"/>
                <a:ea typeface="宋体" panose="02010600030101010101" pitchFamily="2" charset="-122"/>
                <a:cs typeface="Times New Roman" panose="02020603050405020304" pitchFamily="18" charset="0"/>
              </a:rPr>
              <a:t>合句。</a:t>
            </a:r>
            <a:r>
              <a:rPr lang="en-US" altLang="zh-CN">
                <a:latin typeface="Times New Roman" panose="02020603050405020304" pitchFamily="18" charset="0"/>
                <a:ea typeface="宋体" panose="02010600030101010101" pitchFamily="2" charset="-122"/>
                <a:cs typeface="Times New Roman" panose="02020603050405020304" pitchFamily="18" charset="0"/>
              </a:rPr>
              <a:t>he was the best player in the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a:latin typeface="Times New Roman" panose="02020603050405020304" pitchFamily="18" charset="0"/>
                <a:ea typeface="宋体" panose="02010600030101010101" pitchFamily="2" charset="-122"/>
                <a:cs typeface="Times New Roman" panose="02020603050405020304" pitchFamily="18" charset="0"/>
              </a:rPr>
              <a:t>world... </a:t>
            </a:r>
            <a:r>
              <a:rPr lang="zh-CN" altLang="zh-CN">
                <a:latin typeface="Times New Roman" panose="02020603050405020304" pitchFamily="18" charset="0"/>
                <a:ea typeface="宋体" panose="02010600030101010101" pitchFamily="2" charset="-122"/>
                <a:cs typeface="Times New Roman" panose="02020603050405020304" pitchFamily="18" charset="0"/>
              </a:rPr>
              <a:t>是省略了引导词</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的宾语从句，作</a:t>
            </a:r>
            <a:r>
              <a:rPr lang="en-US" altLang="zh-CN">
                <a:latin typeface="Times New Roman" panose="02020603050405020304" pitchFamily="18" charset="0"/>
                <a:ea typeface="宋体" panose="02010600030101010101" pitchFamily="2" charset="-122"/>
                <a:cs typeface="Times New Roman" panose="02020603050405020304" pitchFamily="18" charset="0"/>
              </a:rPr>
              <a:t>tell </a:t>
            </a:r>
            <a:r>
              <a:rPr lang="zh-CN" altLang="zh-CN">
                <a:latin typeface="Times New Roman" panose="02020603050405020304" pitchFamily="18" charset="0"/>
                <a:ea typeface="宋体" panose="02010600030101010101" pitchFamily="2" charset="-122"/>
                <a:cs typeface="Times New Roman" panose="02020603050405020304" pitchFamily="18" charset="0"/>
              </a:rPr>
              <a:t>的直接宾语；</a:t>
            </a:r>
            <a:r>
              <a:rPr lang="en-US" altLang="zh-CN">
                <a:latin typeface="Times New Roman" panose="02020603050405020304" pitchFamily="18" charset="0"/>
                <a:ea typeface="宋体" panose="02010600030101010101" pitchFamily="2" charset="-122"/>
                <a:cs typeface="Times New Roman" panose="02020603050405020304" pitchFamily="18" charset="0"/>
              </a:rPr>
              <a:t>although he didn’t win the game</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although</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引导的让步状语从句。</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31649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60853" y="836712"/>
            <a:ext cx="11488297" cy="1260156"/>
          </a:xfrm>
          <a:prstGeom prst="rect">
            <a:avLst/>
          </a:prstGeom>
        </p:spPr>
      </p:pic>
      <p:sp>
        <p:nvSpPr>
          <p:cNvPr id="5" name="内容占位符 1"/>
          <p:cNvSpPr txBox="1">
            <a:spLocks/>
          </p:cNvSpPr>
          <p:nvPr/>
        </p:nvSpPr>
        <p:spPr bwMode="auto">
          <a:xfrm>
            <a:off x="360854" y="2276872"/>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40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文主要讲述了作者的女儿琳达以写爱心便条的方式表达对家人的爱和支持</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a:t>
            </a:r>
            <a:endParaRPr lang="zh-CN" altLang="zh-CN">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406574" y="2327376"/>
            <a:ext cx="2601952" cy="679992"/>
          </a:xfrm>
          <a:prstGeom prst="rect">
            <a:avLst/>
          </a:prstGeom>
        </p:spPr>
      </p:pic>
      <p:sp>
        <p:nvSpPr>
          <p:cNvPr id="7" name="内容占位符 1"/>
          <p:cNvSpPr txBox="1">
            <a:spLocks/>
          </p:cNvSpPr>
          <p:nvPr/>
        </p:nvSpPr>
        <p:spPr bwMode="auto">
          <a:xfrm>
            <a:off x="6311230" y="3978979"/>
            <a:ext cx="553547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新疆中考</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27776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39831"/>
            <a:ext cx="11485848" cy="1649169"/>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My daughter Linda is kind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always writes love notes as gifts to warm </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386588"/>
            <a:ext cx="1148584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others          B</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herself	           C</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360854" y="3214512"/>
            <a:ext cx="1148584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考查代词辨析。句意：她总是写爱心便条作为礼物来温暖别人。</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others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其他的人或物；</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herself</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她自己；</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him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他。根据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My daughter Linda is kind.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可知，琳达总是写便条温暖其他人。故选</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1138267" y="2569322"/>
            <a:ext cx="518091" cy="646331"/>
          </a:xfrm>
          <a:prstGeom prst="rect">
            <a:avLst/>
          </a:prstGeom>
        </p:spPr>
        <p:txBody>
          <a:bodyPr wrap="none">
            <a:spAutoFit/>
          </a:bodyPr>
          <a:lstStyle/>
          <a:p>
            <a:r>
              <a:rPr lang="en-US" altLang="zh-CN" sz="3600">
                <a:cs typeface="Times New Roman" panose="02020603050405020304" pitchFamily="18" charset="0"/>
              </a:rPr>
              <a:t>A</a:t>
            </a:r>
            <a:endParaRPr lang="zh-CN" altLang="en-US"/>
          </a:p>
        </p:txBody>
      </p:sp>
    </p:spTree>
    <p:extLst>
      <p:ext uri="{BB962C8B-B14F-4D97-AF65-F5344CB8AC3E}">
        <p14:creationId xmlns:p14="http://schemas.microsoft.com/office/powerpoint/2010/main" val="227216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brother Stephen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basketball game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wrote a note to tell him he was the best player in the world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didn’t win the game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work, I often got her thank-you note with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 for my efforts</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708920"/>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8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got                    B</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lost			C</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won</a:t>
            </a:r>
            <a:endParaRPr lang="zh-CN" altLang="zh-CN" sz="105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3366419"/>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考查动词辨析。句意：她哥哥斯蒂芬输了一场篮球赛。</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get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得到；</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lose</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失去；</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win</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赢。根据</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didn’t win the game</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可知，哥哥输了一场篮球赛。故选</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985449" y="2825667"/>
            <a:ext cx="423514" cy="523220"/>
          </a:xfrm>
          <a:prstGeom prst="rect">
            <a:avLst/>
          </a:prstGeom>
        </p:spPr>
        <p:txBody>
          <a:bodyPr wrap="none">
            <a:spAutoFit/>
          </a:bodyPr>
          <a:lstStyle/>
          <a:p>
            <a:r>
              <a:rPr lang="en-US" altLang="zh-CN">
                <a:cs typeface="Times New Roman" panose="02020603050405020304" pitchFamily="18" charset="0"/>
              </a:rPr>
              <a:t>B</a:t>
            </a:r>
            <a:endParaRPr lang="zh-CN" altLang="en-US" sz="2000"/>
          </a:p>
        </p:txBody>
      </p:sp>
    </p:spTree>
    <p:extLst>
      <p:ext uri="{BB962C8B-B14F-4D97-AF65-F5344CB8AC3E}">
        <p14:creationId xmlns:p14="http://schemas.microsoft.com/office/powerpoint/2010/main" val="392100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brother Stephen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basketball game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wrote a note to tell him he was the best player in the world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didn’t win the game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work, I often got her thank-you note with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 for my efforts</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70184"/>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8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although	B</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C</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a:t>
            </a:r>
          </a:p>
        </p:txBody>
      </p:sp>
      <p:sp>
        <p:nvSpPr>
          <p:cNvPr id="4" name="内容占位符 4"/>
          <p:cNvSpPr txBox="1">
            <a:spLocks/>
          </p:cNvSpPr>
          <p:nvPr/>
        </p:nvSpPr>
        <p:spPr bwMode="auto">
          <a:xfrm>
            <a:off x="360854" y="3328711"/>
            <a:ext cx="11485848" cy="25958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考查连词辨析。句意：她写了一张纸条告诉他，虽然他没有赢得比赛，但他是世界上最好的选手。</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虽然；</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was the best player in the world</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didn’t win the game</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是让步关系，用</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although</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引导让步状语从句。故选</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38314" y="2777504"/>
            <a:ext cx="444352" cy="523220"/>
          </a:xfrm>
          <a:prstGeom prst="rect">
            <a:avLst/>
          </a:prstGeom>
        </p:spPr>
        <p:txBody>
          <a:bodyPr wrap="none">
            <a:spAutoFit/>
          </a:bodyPr>
          <a:lstStyle/>
          <a:p>
            <a:r>
              <a:rPr lang="en-US" altLang="zh-CN"/>
              <a:t>A</a:t>
            </a:r>
            <a:endParaRPr lang="zh-CN" altLang="en-US" sz="2000"/>
          </a:p>
        </p:txBody>
      </p:sp>
    </p:spTree>
    <p:extLst>
      <p:ext uri="{BB962C8B-B14F-4D97-AF65-F5344CB8AC3E}">
        <p14:creationId xmlns:p14="http://schemas.microsoft.com/office/powerpoint/2010/main" val="303315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Her brother Stephen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basketball game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wrote a note to tell him he was the best player in the world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didn’t win the game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work, I often got her thank-you note with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face for my efforts</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90066"/>
            <a:ext cx="1148584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8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crying                B</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sleeping		C</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smiling</a:t>
            </a:r>
          </a:p>
        </p:txBody>
      </p:sp>
      <p:sp>
        <p:nvSpPr>
          <p:cNvPr id="4" name="内容占位符 4"/>
          <p:cNvSpPr txBox="1">
            <a:spLocks/>
          </p:cNvSpPr>
          <p:nvPr/>
        </p:nvSpPr>
        <p:spPr bwMode="auto">
          <a:xfrm>
            <a:off x="360854" y="3350973"/>
            <a:ext cx="11485848" cy="1949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考查动词辨析。句意：下班后，我经常收到她带着笑脸的感谢便条，感谢我的付出。</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cry</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哭泣；</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sleep</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睡觉；</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smile</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微笑。根据</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thank</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you note with ... face for my efforts</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可知，便条带着笑脸。故选</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57168" y="2787959"/>
            <a:ext cx="444352" cy="523220"/>
          </a:xfrm>
          <a:prstGeom prst="rect">
            <a:avLst/>
          </a:prstGeom>
        </p:spPr>
        <p:txBody>
          <a:bodyPr wrap="none">
            <a:spAutoFit/>
          </a:bodyPr>
          <a:lstStyle/>
          <a:p>
            <a:r>
              <a:rPr lang="en-US" altLang="zh-CN">
                <a:cs typeface="Times New Roman" panose="02020603050405020304" pitchFamily="18" charset="0"/>
              </a:rPr>
              <a:t>C</a:t>
            </a:r>
            <a:endParaRPr lang="zh-CN" altLang="en-US" sz="2000"/>
          </a:p>
        </p:txBody>
      </p:sp>
    </p:spTree>
    <p:extLst>
      <p:ext uri="{BB962C8B-B14F-4D97-AF65-F5344CB8AC3E}">
        <p14:creationId xmlns:p14="http://schemas.microsoft.com/office/powerpoint/2010/main" val="68837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used to receiving Linda’s love notes and always put them up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one day I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 there was no one for Linda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that time, my eyes filled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husband asked me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wrong</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pointed at the notes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Though I said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knew exactly what I was trying to tell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91229"/>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happily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suddenly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deeply</a:t>
            </a:r>
          </a:p>
        </p:txBody>
      </p:sp>
      <p:sp>
        <p:nvSpPr>
          <p:cNvPr id="4" name="内容占位符 4"/>
          <p:cNvSpPr txBox="1">
            <a:spLocks/>
          </p:cNvSpPr>
          <p:nvPr/>
        </p:nvSpPr>
        <p:spPr bwMode="auto">
          <a:xfrm>
            <a:off x="360854" y="357645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考查副词辨析。句意：但是有一天我突然发现没有给琳达的。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happily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高兴地；</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suddenly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突然；</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deeply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深深地。根据上文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 were used to receiving Linda’s love notes and always put them up on the fridge.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可知，突然有一天我发现这件事。</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1180" y="311740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3668358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used to receiving Linda’s love notes and always put them up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one day I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 there was no one for Linda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that time, my eyes filled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husband asked me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wrong</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pointed at the notes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Though I said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knew exactly what I was trying to tell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64795"/>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with</a:t>
            </a:r>
          </a:p>
        </p:txBody>
      </p:sp>
      <p:sp>
        <p:nvSpPr>
          <p:cNvPr id="4" name="内容占位符 4"/>
          <p:cNvSpPr txBox="1">
            <a:spLocks/>
          </p:cNvSpPr>
          <p:nvPr/>
        </p:nvSpPr>
        <p:spPr bwMode="auto">
          <a:xfrm>
            <a:off x="360854" y="3507027"/>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考查介词辨析。句意：那时，我的眼睛充满了泪水。</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of</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属于；</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带</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 filled with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充满了</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可知，空处使用介词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with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3473" y="3081541"/>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3897881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 were used to receiving Linda’s love notes and always put them up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one day I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found there was no one for Linda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that time, my eyes filled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tears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My husband asked me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was wrong</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 pointed at the notes on the fridge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Though I said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 knew exactly what I was trying to tell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6265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287963"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which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who</a:t>
            </a:r>
          </a:p>
        </p:txBody>
      </p:sp>
      <p:sp>
        <p:nvSpPr>
          <p:cNvPr id="4" name="内容占位符 4"/>
          <p:cNvSpPr txBox="1">
            <a:spLocks/>
          </p:cNvSpPr>
          <p:nvPr/>
        </p:nvSpPr>
        <p:spPr bwMode="auto">
          <a:xfrm>
            <a:off x="360854" y="3510435"/>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考查疑问词辨析。句意：我丈夫问我怎么了。</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which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哪个；</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who</a:t>
            </a: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谁</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 was wrong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怎么了</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可知，空处使用疑问代词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44046" y="3060545"/>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2364002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1156</Words>
  <Application>Microsoft Office PowerPoint</Application>
  <PresentationFormat>自定义</PresentationFormat>
  <Paragraphs>73</Paragraphs>
  <Slides>18</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2025-09-13T08:06:59Z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